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2EE12EB-7DD1-409E-A667-6DA2C4348F2A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FCA4ABF-17B3-43B7-94BD-BDA7FD159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771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12EB-7DD1-409E-A667-6DA2C4348F2A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4ABF-17B3-43B7-94BD-BDA7FD159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371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12EB-7DD1-409E-A667-6DA2C4348F2A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4ABF-17B3-43B7-94BD-BDA7FD159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0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12EB-7DD1-409E-A667-6DA2C4348F2A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4ABF-17B3-43B7-94BD-BDA7FD159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121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12EB-7DD1-409E-A667-6DA2C4348F2A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4ABF-17B3-43B7-94BD-BDA7FD159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088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12EB-7DD1-409E-A667-6DA2C4348F2A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4ABF-17B3-43B7-94BD-BDA7FD159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15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12EB-7DD1-409E-A667-6DA2C4348F2A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4ABF-17B3-43B7-94BD-BDA7FD159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29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12EB-7DD1-409E-A667-6DA2C4348F2A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4ABF-17B3-43B7-94BD-BDA7FD159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74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12EB-7DD1-409E-A667-6DA2C4348F2A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4ABF-17B3-43B7-94BD-BDA7FD159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962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12EB-7DD1-409E-A667-6DA2C4348F2A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FCA4ABF-17B3-43B7-94BD-BDA7FD159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991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2EE12EB-7DD1-409E-A667-6DA2C4348F2A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FCA4ABF-17B3-43B7-94BD-BDA7FD159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227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12EE12EB-7DD1-409E-A667-6DA2C4348F2A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EFCA4ABF-17B3-43B7-94BD-BDA7FD159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51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2B27BE-CC95-4ACC-B0BD-CC710097B7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1788594"/>
            <a:ext cx="10782300" cy="2219053"/>
          </a:xfrm>
        </p:spPr>
        <p:txBody>
          <a:bodyPr/>
          <a:lstStyle/>
          <a:p>
            <a:pPr algn="ctr"/>
            <a: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«Пока мы помним – мы живем»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24A5C0D-6478-408B-8801-360F46049E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9074" y="162777"/>
            <a:ext cx="12047456" cy="1645920"/>
          </a:xfrm>
        </p:spPr>
        <p:txBody>
          <a:bodyPr>
            <a:normAutofit/>
          </a:bodyPr>
          <a:lstStyle/>
          <a:p>
            <a:pPr algn="ctr"/>
            <a:r>
              <a:rPr lang="ru-RU" sz="2400" b="0" i="0" dirty="0">
                <a:solidFill>
                  <a:schemeClr val="tx2"/>
                </a:solidFill>
                <a:effectLst/>
                <a:latin typeface="Sitka Display Semibold" pitchFamily="2" charset="0"/>
              </a:rPr>
              <a:t> Муниципальное бюджетное общеобразовательное учреждение "</a:t>
            </a:r>
            <a:r>
              <a:rPr lang="ru-RU" sz="2400" b="1" i="0" dirty="0">
                <a:solidFill>
                  <a:schemeClr val="tx2"/>
                </a:solidFill>
                <a:effectLst/>
                <a:latin typeface="Sitka Display Semibold" pitchFamily="2" charset="0"/>
              </a:rPr>
              <a:t>Чистогорская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Sitka Display Semibold" pitchFamily="2" charset="0"/>
              </a:rPr>
              <a:t> </a:t>
            </a:r>
            <a:r>
              <a:rPr lang="ru-RU" sz="2400" b="1" i="0" dirty="0">
                <a:solidFill>
                  <a:schemeClr val="tx2"/>
                </a:solidFill>
                <a:effectLst/>
                <a:latin typeface="Sitka Display Semibold" pitchFamily="2" charset="0"/>
              </a:rPr>
              <a:t>средняя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Sitka Display Semibold" pitchFamily="2" charset="0"/>
              </a:rPr>
              <a:t> </a:t>
            </a:r>
            <a:r>
              <a:rPr lang="ru-RU" sz="2400" b="1" i="0" dirty="0">
                <a:solidFill>
                  <a:schemeClr val="tx2"/>
                </a:solidFill>
                <a:effectLst/>
                <a:latin typeface="Sitka Display Semibold" pitchFamily="2" charset="0"/>
              </a:rPr>
              <a:t>общеобразовательная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Sitka Display Semibold" pitchFamily="2" charset="0"/>
              </a:rPr>
              <a:t> </a:t>
            </a:r>
            <a:r>
              <a:rPr lang="ru-RU" sz="2400" b="1" i="0" dirty="0">
                <a:solidFill>
                  <a:schemeClr val="tx2"/>
                </a:solidFill>
                <a:effectLst/>
                <a:latin typeface="Sitka Display Semibold" pitchFamily="2" charset="0"/>
              </a:rPr>
              <a:t>школа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Sitka Display Semibold" pitchFamily="2" charset="0"/>
              </a:rPr>
              <a:t>"</a:t>
            </a:r>
            <a:endParaRPr lang="ru-RU" sz="2400" dirty="0">
              <a:solidFill>
                <a:schemeClr val="tx2"/>
              </a:solidFill>
              <a:latin typeface="Sitka Display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456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Школа\Dropbox\Мой ПК (Школа-ПК)\Desktop\МУЗЕЙ 2024\стены\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24" y="580346"/>
            <a:ext cx="11504192" cy="590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97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Школа\Dropbox\Мой ПК (Школа-ПК)\Desktop\МУЗЕЙ 2024\стены\4 IMG_448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20" y="249427"/>
            <a:ext cx="11286148" cy="624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621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612" y="0"/>
            <a:ext cx="10772775" cy="1658198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КРАТКОЕ ОПИСАНИЕ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1736" y="1861384"/>
            <a:ext cx="11245932" cy="4591263"/>
          </a:xfrm>
        </p:spPr>
        <p:txBody>
          <a:bodyPr>
            <a:noAutofit/>
          </a:bodyPr>
          <a:lstStyle/>
          <a:p>
            <a:r>
              <a:rPr lang="ru-RU" sz="1500" dirty="0">
                <a:latin typeface="Palatino Linotype" pitchFamily="18" charset="0"/>
              </a:rPr>
              <a:t>В сентябре 2023 г. в МБОУ «Чистогорская СОШ» была открыта комната Памяти. Если раньше  в ней располагались только памятные таблички погибших жителей-участников СВО, то теперь она стала центром всей военно-патриотической работы и была переоборудована в музей. Музей «Боевой Славы» – это место встреч ветеранов с членами семей погибших воинов, со школьниками и студентами, это место проведения памятно-мемориальных мероприятий, экскурсий и др. Уникальные материалы, выставочные артефакты, привезенные из поисковых экспедиций, стенды, интерактивная витрина, музыкальное сопровождение – все это наполняет проводимые мероприятия особенной аурой. Было принято решение взять за ключевую идею создания музея популяризацию истории Отечества, объединение экспозиции поискового отряда «Фрегат», а также информации об участниках ВОВ, Афганской войны, Чеченских компаний и СВО, потому планируется расширение и пополнение комнаты уникальными материалами, которые активно будут использоваться в проведении занятий школьными учителями, педагогами дополнительного образования, а также обучающимися.</a:t>
            </a:r>
          </a:p>
          <a:p>
            <a:r>
              <a:rPr lang="ru-RU" sz="1500" dirty="0">
                <a:latin typeface="Palatino Linotype" pitchFamily="18" charset="0"/>
              </a:rPr>
              <a:t>Проведение военно-патриотических мероприятий способствует формированию у детей чувства любви к Родине, воспитанию у них гордости за свою страну, родной край, трудовые и ратные подвиги земляков, пробуждению стремления и желания изучать прошлое. Наша школа продолжает проводить встречи с интересными людьми, ветеранами разных локальных сражений, в том числе и с ветеранами СВО, ведется сбор материалов из личных архивов, организуется шефство над семьями погибших, готовится к выпуску издание электронной «Книги Памяти», по п. Чистогорский и муниципальному округу устанавливаются мемориальные доски и баннеры. Традиционно, будет проведено огромное количество мероприятий, наиболее значимые из которых: 9 мая, </a:t>
            </a:r>
            <a:r>
              <a:rPr lang="ru-RU" sz="1500" dirty="0" smtClean="0">
                <a:latin typeface="Palatino Linotype" pitchFamily="18" charset="0"/>
              </a:rPr>
              <a:t>День неизвестного солдата, День </a:t>
            </a:r>
            <a:r>
              <a:rPr lang="ru-RU" sz="1500" dirty="0">
                <a:latin typeface="Palatino Linotype" pitchFamily="18" charset="0"/>
              </a:rPr>
              <a:t>пограничника, День ВДВ, День вывода советских войск из Афганистана, а также военно-патриотические игры.</a:t>
            </a:r>
          </a:p>
          <a:p>
            <a:r>
              <a:rPr lang="ru-RU" sz="1500" dirty="0">
                <a:latin typeface="Palatino Linotype" pitchFamily="18" charset="0"/>
              </a:rPr>
              <a:t>С каждым годом проект привлекает к работе все большее количество участников из всех социальных сфер п. Чистогорский и Новокузнецкого  МО.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33433" y="1153498"/>
            <a:ext cx="6383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Monotype Corsiva" pitchFamily="66" charset="0"/>
              </a:rPr>
              <a:t>Пока мы помним – мы сильны, пусть не скудеет наша память!</a:t>
            </a:r>
          </a:p>
          <a:p>
            <a:r>
              <a:rPr lang="ru-RU" sz="2000" dirty="0">
                <a:latin typeface="Monotype Corsiva" pitchFamily="66" charset="0"/>
              </a:rPr>
              <a:t>Военных горьких лет сыны пускай навеки будут с нами.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8C94740-FD56-4AD7-A3AD-1AF398965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251036"/>
            <a:ext cx="10772775" cy="1658198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ЦЕЛЬ: </a:t>
            </a:r>
            <a:endParaRPr lang="ru-RU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DCCE26F-B9C0-420A-A4F4-789D52338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b="0" i="0" dirty="0">
                <a:solidFill>
                  <a:schemeClr val="tx1"/>
                </a:solidFill>
                <a:effectLst/>
                <a:latin typeface="Palatino Linotype" pitchFamily="18" charset="0"/>
              </a:rPr>
              <a:t>Создание на базе МБОУ «Чистогорская СОШ» Новокузнецкого района Кемеровской области музея «Боевой Славы» для популяризации истории Отечества (Советско-финской, Великой Отечественной и Афганской войн, Чеченских компаниях и Специальной военной операции).</a:t>
            </a:r>
          </a:p>
        </p:txBody>
      </p:sp>
    </p:spTree>
    <p:extLst>
      <p:ext uri="{BB962C8B-B14F-4D97-AF65-F5344CB8AC3E}">
        <p14:creationId xmlns:p14="http://schemas.microsoft.com/office/powerpoint/2010/main" val="2498387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6E60A1-B752-44BB-A992-2B894568F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251036"/>
            <a:ext cx="10772775" cy="1658198"/>
          </a:xfrm>
        </p:spPr>
        <p:txBody>
          <a:bodyPr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ЗАДАЧИ: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3089BA3-1F52-4736-924B-78249C78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766583"/>
            <a:ext cx="11174918" cy="439854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Palatino Linotype" pitchFamily="18" charset="0"/>
              </a:rPr>
              <a:t>1) Сбор информации для музея «Боевой Славы»;</a:t>
            </a:r>
          </a:p>
          <a:p>
            <a:r>
              <a:rPr lang="ru-RU" sz="2800" dirty="0">
                <a:solidFill>
                  <a:schemeClr val="tx1"/>
                </a:solidFill>
                <a:latin typeface="Palatino Linotype" pitchFamily="18" charset="0"/>
              </a:rPr>
              <a:t>2) Оборудование музея «Боевой Славы» (организация ремонтных работ, приобретение мебели, техники);</a:t>
            </a:r>
          </a:p>
          <a:p>
            <a:r>
              <a:rPr lang="ru-RU" sz="2800" dirty="0">
                <a:solidFill>
                  <a:schemeClr val="tx1"/>
                </a:solidFill>
                <a:latin typeface="Palatino Linotype" pitchFamily="18" charset="0"/>
              </a:rPr>
              <a:t>3) Установка выставочных витрин, стендов и памятных табличек;</a:t>
            </a:r>
          </a:p>
          <a:p>
            <a:r>
              <a:rPr lang="ru-RU" sz="2800" dirty="0">
                <a:solidFill>
                  <a:schemeClr val="tx1"/>
                </a:solidFill>
                <a:latin typeface="Palatino Linotype" pitchFamily="18" charset="0"/>
              </a:rPr>
              <a:t>4) Организация военно-мемориальной работы;</a:t>
            </a:r>
          </a:p>
          <a:p>
            <a:r>
              <a:rPr lang="ru-RU" sz="2800" dirty="0">
                <a:solidFill>
                  <a:schemeClr val="tx1"/>
                </a:solidFill>
                <a:latin typeface="Palatino Linotype" pitchFamily="18" charset="0"/>
              </a:rPr>
              <a:t>5) Проведение дней воинской славы;</a:t>
            </a:r>
          </a:p>
          <a:p>
            <a:r>
              <a:rPr lang="ru-RU" sz="2800" dirty="0">
                <a:solidFill>
                  <a:schemeClr val="tx1"/>
                </a:solidFill>
                <a:latin typeface="Palatino Linotype" pitchFamily="18" charset="0"/>
              </a:rPr>
              <a:t>6) Организация встреч ветеранов Афганской войны, локальных  сражений и СВО со школьниками и студентами п. Чистогорский и Новокузнецкого муниципального округа;</a:t>
            </a:r>
          </a:p>
          <a:p>
            <a:endParaRPr lang="ru-RU" sz="2800" dirty="0">
              <a:solidFill>
                <a:schemeClr val="tx1"/>
              </a:solidFill>
              <a:latin typeface="Palatino Linotype" pitchFamily="18" charset="0"/>
            </a:endParaRPr>
          </a:p>
          <a:p>
            <a:endParaRPr lang="ru-RU" sz="2800" dirty="0">
              <a:solidFill>
                <a:schemeClr val="tx1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825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5112C1-B3E7-4778-BE6A-D2B81E49F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ОБОСНОВАНИЕ СОЦИАЛЬНОЙ ЗНАЧИМОСТИ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B676CDF-C96B-4BA0-9F84-A930134C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1127417" cy="4591001"/>
          </a:xfrm>
        </p:spPr>
        <p:txBody>
          <a:bodyPr>
            <a:noAutofit/>
          </a:bodyPr>
          <a:lstStyle/>
          <a:p>
            <a:r>
              <a:rPr lang="ru-RU" sz="1800" dirty="0">
                <a:latin typeface="Palatino Linotype" pitchFamily="18" charset="0"/>
              </a:rPr>
              <a:t>По инициативе школы усилена и продолжена работа по переоборудованию комнаты Памяти в музей, для популяризации истории Отечества. Планируется увековечивание в стенах музея памяти о погибших героях-жителях п. Чистогорский. Кроме того, в музее будет собрана информация о тех, кто принял участие в Великой Отечественной и Афганской войнах, Чеченских компаниях и СВО, кто будет в дальнейшем ориентиром для молодого поколения. Не менее важным является и выставочная экспозиция поисковых находок отряда «Фрегат», посвященная войнам в период с 1939 г. по настоящее время.</a:t>
            </a:r>
          </a:p>
          <a:p>
            <a:r>
              <a:rPr lang="ru-RU" sz="1800" dirty="0">
                <a:latin typeface="Palatino Linotype" pitchFamily="18" charset="0"/>
              </a:rPr>
              <a:t>Наш проект ориентирован и направлен на формирование патриотического сознания граждан, повышение статуса патриотического воспитания, обновление его содержания и структуры на основе отечественных и региональных традиций и современного опыта. В Новокузнецком муниципальном округе работает только один поисковый отряд «Фрегат», который занимается не только ежегодными поездками в бывшие боевые регионы по местам сражений ВОВ и Второй мировой войны, но и ведет активную исследовательскую, архивную деятельность, а также имеет выставочную экспозицию находок. Таким образом, этого явно мало для такого большого района. </a:t>
            </a:r>
          </a:p>
          <a:p>
            <a:r>
              <a:rPr lang="ru-RU" sz="1800" dirty="0">
                <a:latin typeface="Palatino Linotype" pitchFamily="18" charset="0"/>
              </a:rPr>
              <a:t>Работа над проектом станет общим делом коллектива педагогов и обучающихся, ветеранов и жителей п. </a:t>
            </a:r>
            <a:r>
              <a:rPr lang="ru-RU" sz="1800" dirty="0" err="1">
                <a:latin typeface="Palatino Linotype" pitchFamily="18" charset="0"/>
              </a:rPr>
              <a:t>Чистогорский</a:t>
            </a:r>
            <a:r>
              <a:rPr lang="ru-RU" sz="1800" dirty="0">
                <a:latin typeface="Palatino Linotype" pitchFamily="18" charset="0"/>
              </a:rPr>
              <a:t>, а также неравнодушных жителей района. Проект объединит всех и продемонстрирует, что успех любого дела в единстве!</a:t>
            </a:r>
          </a:p>
        </p:txBody>
      </p:sp>
    </p:spTree>
    <p:extLst>
      <p:ext uri="{BB962C8B-B14F-4D97-AF65-F5344CB8AC3E}">
        <p14:creationId xmlns:p14="http://schemas.microsoft.com/office/powerpoint/2010/main" val="2693666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EC759F-9820-4AC4-B7B2-AAC77EA94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ГЕОГРАФИЯ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B4FBC8F-6B11-47E6-9F12-8211956BC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907" y="2023556"/>
            <a:ext cx="10753725" cy="15509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>
                <a:solidFill>
                  <a:schemeClr val="tx1"/>
                </a:solidFill>
                <a:latin typeface="Palatino Linotype" pitchFamily="18" charset="0"/>
              </a:rPr>
              <a:t>Поселок </a:t>
            </a:r>
            <a:r>
              <a:rPr lang="ru-RU" sz="3600" dirty="0" err="1">
                <a:solidFill>
                  <a:schemeClr val="tx1"/>
                </a:solidFill>
                <a:latin typeface="Palatino Linotype" pitchFamily="18" charset="0"/>
              </a:rPr>
              <a:t>Чистогорский</a:t>
            </a:r>
            <a:r>
              <a:rPr lang="ru-RU" sz="3600" dirty="0">
                <a:solidFill>
                  <a:schemeClr val="tx1"/>
                </a:solidFill>
                <a:latin typeface="Palatino Linotype" pitchFamily="18" charset="0"/>
              </a:rPr>
              <a:t> Новокузнецкого</a:t>
            </a:r>
          </a:p>
          <a:p>
            <a:pPr>
              <a:buNone/>
            </a:pPr>
            <a:r>
              <a:rPr lang="ru-RU" sz="3600" dirty="0">
                <a:solidFill>
                  <a:schemeClr val="tx1"/>
                </a:solidFill>
                <a:latin typeface="Palatino Linotype" pitchFamily="18" charset="0"/>
              </a:rPr>
              <a:t>муниципального округа Кемеровской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984667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742BC4-19E5-4199-A9B3-FE579483D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179022"/>
            <a:ext cx="10772775" cy="1658198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ЦЕЛЕВЫЕ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ГРУППЫ: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F987879-1045-431B-987E-1A9535F33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612" y="1719449"/>
            <a:ext cx="10984676" cy="484632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  <a:latin typeface="Palatino Linotype" pitchFamily="18" charset="0"/>
              </a:rPr>
              <a:t>1) Ветераны-участники Афганской войны, Чеченских компаний, локальных конфликтов, СВО и их семьи;</a:t>
            </a:r>
          </a:p>
          <a:p>
            <a:r>
              <a:rPr lang="ru-RU" dirty="0">
                <a:solidFill>
                  <a:schemeClr val="tx1"/>
                </a:solidFill>
                <a:latin typeface="Palatino Linotype" pitchFamily="18" charset="0"/>
              </a:rPr>
              <a:t>2) Представители молодежной среды п. Чистогорский и Новокузнецкого муниципального округа;</a:t>
            </a:r>
          </a:p>
          <a:p>
            <a:r>
              <a:rPr lang="ru-RU" dirty="0">
                <a:solidFill>
                  <a:schemeClr val="tx1"/>
                </a:solidFill>
                <a:latin typeface="Palatino Linotype" pitchFamily="18" charset="0"/>
              </a:rPr>
              <a:t>3) Жители и уроженцы п. Чистогорский и Новокузнецкого муниципального округа;</a:t>
            </a:r>
          </a:p>
          <a:p>
            <a:r>
              <a:rPr lang="ru-RU" dirty="0">
                <a:solidFill>
                  <a:schemeClr val="tx1"/>
                </a:solidFill>
                <a:latin typeface="Palatino Linotype" pitchFamily="18" charset="0"/>
              </a:rPr>
              <a:t>4) Инвалиды-участники Афганской войны, Чеченских компаний, локальных конфликтов, СВО и их семьи;</a:t>
            </a:r>
          </a:p>
          <a:p>
            <a:r>
              <a:rPr lang="ru-RU" dirty="0">
                <a:solidFill>
                  <a:schemeClr val="tx1"/>
                </a:solidFill>
                <a:latin typeface="Palatino Linotype" pitchFamily="18" charset="0"/>
              </a:rPr>
              <a:t>5) Семьи погибших защитников Отечества.</a:t>
            </a:r>
          </a:p>
        </p:txBody>
      </p:sp>
    </p:spTree>
    <p:extLst>
      <p:ext uri="{BB962C8B-B14F-4D97-AF65-F5344CB8AC3E}">
        <p14:creationId xmlns:p14="http://schemas.microsoft.com/office/powerpoint/2010/main" val="1231841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Школа\Dropbox\Мой ПК (Школа-ПК)\Desktop\МУЗЕЙ 2024\стены\1 стена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84" y="554404"/>
            <a:ext cx="10496811" cy="598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94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Школа\Dropbox\Мой ПК (Школа-ПК)\Desktop\МУЗЕЙ 2024\стены\2 IMG_447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43" y="484266"/>
            <a:ext cx="11599101" cy="608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407529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Другая 2">
      <a:dk1>
        <a:sysClr val="windowText" lastClr="000000"/>
      </a:dk1>
      <a:lt1>
        <a:srgbClr val="B2B2B2"/>
      </a:lt1>
      <a:dk2>
        <a:srgbClr val="000000"/>
      </a:dk2>
      <a:lt2>
        <a:srgbClr val="F8F8F8"/>
      </a:lt2>
      <a:accent1>
        <a:srgbClr val="969696"/>
      </a:accent1>
      <a:accent2>
        <a:srgbClr val="808080"/>
      </a:accent2>
      <a:accent3>
        <a:srgbClr val="5F5F5F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326</TotalTime>
  <Words>572</Words>
  <Application>Microsoft Office PowerPoint</Application>
  <PresentationFormat>Произвольный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Метрополия</vt:lpstr>
      <vt:lpstr>«Пока мы помним – мы живем»</vt:lpstr>
      <vt:lpstr>КРАТКОЕ ОПИСАНИЕ ПРОЕКТА</vt:lpstr>
      <vt:lpstr>ЦЕЛЬ: </vt:lpstr>
      <vt:lpstr>ЗАДАЧИ:</vt:lpstr>
      <vt:lpstr>ОБОСНОВАНИЕ СОЦИАЛЬНОЙ ЗНАЧИМОСТИ</vt:lpstr>
      <vt:lpstr>ГЕОГРАФИЯ ПРОЕКТА</vt:lpstr>
      <vt:lpstr>ЦЕЛЕВЫЕ ГРУППЫ: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«Пока мы помним – мы живем»</dc:title>
  <dc:creator>Изабелла Сметанина</dc:creator>
  <cp:lastModifiedBy>Школа</cp:lastModifiedBy>
  <cp:revision>7</cp:revision>
  <dcterms:created xsi:type="dcterms:W3CDTF">2024-03-04T00:56:34Z</dcterms:created>
  <dcterms:modified xsi:type="dcterms:W3CDTF">2024-03-19T02:21:03Z</dcterms:modified>
</cp:coreProperties>
</file>